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7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B44796-CB5C-4187-9F35-0BB42033321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E682C7-A55F-456D-87A0-8375F82B7E66}">
      <dgm:prSet/>
      <dgm:spPr>
        <a:solidFill>
          <a:srgbClr val="FF66CC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/>
            <a:t>Интернет</a:t>
          </a:r>
          <a:endParaRPr lang="ru-RU" dirty="0"/>
        </a:p>
      </dgm:t>
    </dgm:pt>
    <dgm:pt modelId="{6C2F594B-E9D4-4EEE-A9E9-27A84426B28F}" type="parTrans" cxnId="{17F2DF43-BE34-4609-8237-062689BA8199}">
      <dgm:prSet/>
      <dgm:spPr/>
      <dgm:t>
        <a:bodyPr/>
        <a:lstStyle/>
        <a:p>
          <a:endParaRPr lang="ru-RU"/>
        </a:p>
      </dgm:t>
    </dgm:pt>
    <dgm:pt modelId="{DAF4F7AC-380F-469F-A15D-8BA5AD12F532}" type="sibTrans" cxnId="{17F2DF43-BE34-4609-8237-062689BA8199}">
      <dgm:prSet/>
      <dgm:spPr/>
      <dgm:t>
        <a:bodyPr/>
        <a:lstStyle/>
        <a:p>
          <a:endParaRPr lang="ru-RU"/>
        </a:p>
      </dgm:t>
    </dgm:pt>
    <dgm:pt modelId="{6A162468-5A54-4405-9080-DA960BC590BC}">
      <dgm:prSet/>
      <dgm:spPr>
        <a:solidFill>
          <a:srgbClr val="FF66CC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/>
            <a:t>Текстовый редактор, электронные таблицы и средства мультимедиа</a:t>
          </a:r>
          <a:endParaRPr lang="ru-RU" dirty="0"/>
        </a:p>
      </dgm:t>
    </dgm:pt>
    <dgm:pt modelId="{E51AE168-7FF3-4C4A-BDAF-3EE2FCAD5350}" type="parTrans" cxnId="{137A2EA3-5792-470E-8216-A2F62DA47616}">
      <dgm:prSet/>
      <dgm:spPr/>
      <dgm:t>
        <a:bodyPr/>
        <a:lstStyle/>
        <a:p>
          <a:endParaRPr lang="ru-RU"/>
        </a:p>
      </dgm:t>
    </dgm:pt>
    <dgm:pt modelId="{CE026815-0592-42A5-B596-9A874EA9CF4E}" type="sibTrans" cxnId="{137A2EA3-5792-470E-8216-A2F62DA47616}">
      <dgm:prSet/>
      <dgm:spPr/>
      <dgm:t>
        <a:bodyPr/>
        <a:lstStyle/>
        <a:p>
          <a:endParaRPr lang="ru-RU"/>
        </a:p>
      </dgm:t>
    </dgm:pt>
    <dgm:pt modelId="{37C115C7-29FD-4D17-A41B-C43569ECD02B}">
      <dgm:prSet/>
      <dgm:spPr>
        <a:solidFill>
          <a:srgbClr val="FF66CC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/>
            <a:t>Помощь и поддержка коллег, работающих со мной </a:t>
          </a:r>
          <a:endParaRPr lang="ru-RU" dirty="0"/>
        </a:p>
      </dgm:t>
    </dgm:pt>
    <dgm:pt modelId="{6743FB64-CD2F-4A23-84BD-A976AD386E4D}" type="parTrans" cxnId="{0C703345-D4A6-4EC9-99DC-5324DCF24FA3}">
      <dgm:prSet/>
      <dgm:spPr/>
      <dgm:t>
        <a:bodyPr/>
        <a:lstStyle/>
        <a:p>
          <a:endParaRPr lang="ru-RU"/>
        </a:p>
      </dgm:t>
    </dgm:pt>
    <dgm:pt modelId="{2125CCD2-8046-40A2-A08B-155773C8F468}" type="sibTrans" cxnId="{0C703345-D4A6-4EC9-99DC-5324DCF24FA3}">
      <dgm:prSet/>
      <dgm:spPr/>
      <dgm:t>
        <a:bodyPr/>
        <a:lstStyle/>
        <a:p>
          <a:endParaRPr lang="ru-RU"/>
        </a:p>
      </dgm:t>
    </dgm:pt>
    <dgm:pt modelId="{F1491952-F0A1-4B74-B2AC-612F96B978F5}" type="pres">
      <dgm:prSet presAssocID="{0EB44796-CB5C-4187-9F35-0BB4203332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95BD0C-2504-4E4B-A26F-BCD983D97D0B}" type="pres">
      <dgm:prSet presAssocID="{D5E682C7-A55F-456D-87A0-8375F82B7E66}" presName="parentText" presStyleLbl="node1" presStyleIdx="0" presStyleCnt="3" custScaleY="239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D5C058-547B-4350-A09D-D777528A57E1}" type="pres">
      <dgm:prSet presAssocID="{DAF4F7AC-380F-469F-A15D-8BA5AD12F532}" presName="spacer" presStyleCnt="0"/>
      <dgm:spPr/>
    </dgm:pt>
    <dgm:pt modelId="{8E33BAE6-5D63-4A0F-A8DE-0CBE0FB93177}" type="pres">
      <dgm:prSet presAssocID="{6A162468-5A54-4405-9080-DA960BC590BC}" presName="parentText" presStyleLbl="node1" presStyleIdx="1" presStyleCnt="3" custScaleY="312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B83C0B-6964-4F87-8E52-69A437DCD702}" type="pres">
      <dgm:prSet presAssocID="{CE026815-0592-42A5-B596-9A874EA9CF4E}" presName="spacer" presStyleCnt="0"/>
      <dgm:spPr/>
    </dgm:pt>
    <dgm:pt modelId="{07D8B328-1B58-4345-BC6E-749A99A3FC20}" type="pres">
      <dgm:prSet presAssocID="{37C115C7-29FD-4D17-A41B-C43569ECD02B}" presName="parentText" presStyleLbl="node1" presStyleIdx="2" presStyleCnt="3" custScaleY="238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264E99-43BB-4CA9-A131-531EAD6E582B}" type="presOf" srcId="{D5E682C7-A55F-456D-87A0-8375F82B7E66}" destId="{D995BD0C-2504-4E4B-A26F-BCD983D97D0B}" srcOrd="0" destOrd="0" presId="urn:microsoft.com/office/officeart/2005/8/layout/vList2"/>
    <dgm:cxn modelId="{137A2EA3-5792-470E-8216-A2F62DA47616}" srcId="{0EB44796-CB5C-4187-9F35-0BB42033321A}" destId="{6A162468-5A54-4405-9080-DA960BC590BC}" srcOrd="1" destOrd="0" parTransId="{E51AE168-7FF3-4C4A-BDAF-3EE2FCAD5350}" sibTransId="{CE026815-0592-42A5-B596-9A874EA9CF4E}"/>
    <dgm:cxn modelId="{51650377-3489-4F31-8982-7063AFCFBEBB}" type="presOf" srcId="{37C115C7-29FD-4D17-A41B-C43569ECD02B}" destId="{07D8B328-1B58-4345-BC6E-749A99A3FC20}" srcOrd="0" destOrd="0" presId="urn:microsoft.com/office/officeart/2005/8/layout/vList2"/>
    <dgm:cxn modelId="{17F2DF43-BE34-4609-8237-062689BA8199}" srcId="{0EB44796-CB5C-4187-9F35-0BB42033321A}" destId="{D5E682C7-A55F-456D-87A0-8375F82B7E66}" srcOrd="0" destOrd="0" parTransId="{6C2F594B-E9D4-4EEE-A9E9-27A84426B28F}" sibTransId="{DAF4F7AC-380F-469F-A15D-8BA5AD12F532}"/>
    <dgm:cxn modelId="{1EEE4347-729A-4BB7-93EF-D9F13BB01EF3}" type="presOf" srcId="{0EB44796-CB5C-4187-9F35-0BB42033321A}" destId="{F1491952-F0A1-4B74-B2AC-612F96B978F5}" srcOrd="0" destOrd="0" presId="urn:microsoft.com/office/officeart/2005/8/layout/vList2"/>
    <dgm:cxn modelId="{0C703345-D4A6-4EC9-99DC-5324DCF24FA3}" srcId="{0EB44796-CB5C-4187-9F35-0BB42033321A}" destId="{37C115C7-29FD-4D17-A41B-C43569ECD02B}" srcOrd="2" destOrd="0" parTransId="{6743FB64-CD2F-4A23-84BD-A976AD386E4D}" sibTransId="{2125CCD2-8046-40A2-A08B-155773C8F468}"/>
    <dgm:cxn modelId="{C96D5F35-8E43-4E76-BE55-DCA552F31182}" type="presOf" srcId="{6A162468-5A54-4405-9080-DA960BC590BC}" destId="{8E33BAE6-5D63-4A0F-A8DE-0CBE0FB93177}" srcOrd="0" destOrd="0" presId="urn:microsoft.com/office/officeart/2005/8/layout/vList2"/>
    <dgm:cxn modelId="{59982809-C9B7-4AC7-B7DB-A3F8AA1FF21E}" type="presParOf" srcId="{F1491952-F0A1-4B74-B2AC-612F96B978F5}" destId="{D995BD0C-2504-4E4B-A26F-BCD983D97D0B}" srcOrd="0" destOrd="0" presId="urn:microsoft.com/office/officeart/2005/8/layout/vList2"/>
    <dgm:cxn modelId="{BE143F60-42F2-4F7E-B84A-C82AACAAEABF}" type="presParOf" srcId="{F1491952-F0A1-4B74-B2AC-612F96B978F5}" destId="{C2D5C058-547B-4350-A09D-D777528A57E1}" srcOrd="1" destOrd="0" presId="urn:microsoft.com/office/officeart/2005/8/layout/vList2"/>
    <dgm:cxn modelId="{489BCAB6-21C2-4688-8964-F773CC5DC38C}" type="presParOf" srcId="{F1491952-F0A1-4B74-B2AC-612F96B978F5}" destId="{8E33BAE6-5D63-4A0F-A8DE-0CBE0FB93177}" srcOrd="2" destOrd="0" presId="urn:microsoft.com/office/officeart/2005/8/layout/vList2"/>
    <dgm:cxn modelId="{A0660DC1-C7AD-4322-A2B7-D6F8609582C8}" type="presParOf" srcId="{F1491952-F0A1-4B74-B2AC-612F96B978F5}" destId="{5CB83C0B-6964-4F87-8E52-69A437DCD702}" srcOrd="3" destOrd="0" presId="urn:microsoft.com/office/officeart/2005/8/layout/vList2"/>
    <dgm:cxn modelId="{63256064-6951-4086-85D1-49C025FB10EE}" type="presParOf" srcId="{F1491952-F0A1-4B74-B2AC-612F96B978F5}" destId="{07D8B328-1B58-4345-BC6E-749A99A3FC2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95BD0C-2504-4E4B-A26F-BCD983D97D0B}">
      <dsp:nvSpPr>
        <dsp:cNvPr id="0" name=""/>
        <dsp:cNvSpPr/>
      </dsp:nvSpPr>
      <dsp:spPr>
        <a:xfrm>
          <a:off x="0" y="318880"/>
          <a:ext cx="8229600" cy="1030615"/>
        </a:xfrm>
        <a:prstGeom prst="roundRect">
          <a:avLst/>
        </a:prstGeom>
        <a:solidFill>
          <a:srgbClr val="FF66CC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Интернет</a:t>
          </a:r>
          <a:endParaRPr lang="ru-RU" sz="2700" kern="1200" dirty="0"/>
        </a:p>
      </dsp:txBody>
      <dsp:txXfrm>
        <a:off x="50310" y="369190"/>
        <a:ext cx="8128980" cy="929995"/>
      </dsp:txXfrm>
    </dsp:sp>
    <dsp:sp modelId="{8E33BAE6-5D63-4A0F-A8DE-0CBE0FB93177}">
      <dsp:nvSpPr>
        <dsp:cNvPr id="0" name=""/>
        <dsp:cNvSpPr/>
      </dsp:nvSpPr>
      <dsp:spPr>
        <a:xfrm>
          <a:off x="0" y="1525175"/>
          <a:ext cx="8229600" cy="1344957"/>
        </a:xfrm>
        <a:prstGeom prst="roundRect">
          <a:avLst/>
        </a:prstGeom>
        <a:solidFill>
          <a:srgbClr val="FF66CC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Текстовый редактор, электронные таблицы и средства мультимедиа</a:t>
          </a:r>
          <a:endParaRPr lang="ru-RU" sz="2700" kern="1200" dirty="0"/>
        </a:p>
      </dsp:txBody>
      <dsp:txXfrm>
        <a:off x="65655" y="1590830"/>
        <a:ext cx="8098290" cy="1213647"/>
      </dsp:txXfrm>
    </dsp:sp>
    <dsp:sp modelId="{07D8B328-1B58-4345-BC6E-749A99A3FC20}">
      <dsp:nvSpPr>
        <dsp:cNvPr id="0" name=""/>
        <dsp:cNvSpPr/>
      </dsp:nvSpPr>
      <dsp:spPr>
        <a:xfrm>
          <a:off x="0" y="3045813"/>
          <a:ext cx="8229600" cy="1024426"/>
        </a:xfrm>
        <a:prstGeom prst="roundRect">
          <a:avLst/>
        </a:prstGeom>
        <a:solidFill>
          <a:srgbClr val="FF66CC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Помощь и поддержка коллег, работающих со мной </a:t>
          </a:r>
          <a:endParaRPr lang="ru-RU" sz="2700" kern="1200" dirty="0"/>
        </a:p>
      </dsp:txBody>
      <dsp:txXfrm>
        <a:off x="50008" y="3095821"/>
        <a:ext cx="8129584" cy="924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4FFC9-1AF5-4A91-8064-5CCBBFA1717A}" type="datetimeFigureOut">
              <a:rPr lang="ru-RU" smtClean="0"/>
              <a:t>10.06.2015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02A92-745A-4679-95EE-8B03F5058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80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02A92-745A-4679-95EE-8B03F5058ED6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5BB17E-3AC3-44BF-8AC2-1888235DD26E}" type="datetimeFigureOut">
              <a:rPr lang="ru-RU" smtClean="0"/>
              <a:pPr/>
              <a:t>10.06.2015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27262-4CA6-40E0-AD22-44E64D6228E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776864" cy="2232248"/>
          </a:xfrm>
          <a:solidFill>
            <a:srgbClr val="FFFF00"/>
          </a:solidFill>
        </p:spPr>
        <p:txBody>
          <a:bodyPr vert="horz">
            <a:noAutofit/>
          </a:bodyPr>
          <a:lstStyle/>
          <a:p>
            <a:r>
              <a:rPr lang="ru-RU" sz="4800" dirty="0" smtClean="0">
                <a:solidFill>
                  <a:srgbClr val="7030A0"/>
                </a:solidFill>
              </a:rPr>
              <a:t>План действий по реализации взаимодействия с родителями в ДОУ</a:t>
            </a:r>
            <a:endParaRPr lang="ru-RU" sz="48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077072"/>
            <a:ext cx="7854696" cy="1752600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Воспитатель: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</a:rPr>
              <a:t>Леденева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 Татьяна Анатольевна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МБДОУ №11 «Ласточка» город Лакинск</a:t>
            </a:r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10376"/>
          </a:xfr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Дальняя цель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81552"/>
          </a:xfrm>
        </p:spPr>
        <p:txBody>
          <a:bodyPr anchor="t" anchorCtr="1"/>
          <a:lstStyle/>
          <a:p>
            <a:r>
              <a:rPr lang="ru-RU" dirty="0" smtClean="0"/>
              <a:t>установление партнерских отношений участников педагогического процесса, приобщение родителей к жизни детского сада</a:t>
            </a:r>
            <a:endParaRPr lang="ru-RU" dirty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Ближние цели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Установление доверительных партнерских отношений с родителями</a:t>
            </a:r>
          </a:p>
          <a:p>
            <a:r>
              <a:rPr lang="ru-RU" dirty="0" smtClean="0"/>
              <a:t>Создание условий для благоприятного климата взаимодействия с родителями</a:t>
            </a:r>
          </a:p>
          <a:p>
            <a:r>
              <a:rPr lang="ru-RU" dirty="0" smtClean="0"/>
              <a:t>Вовлечение семьи в единое образовательное пространство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6360"/>
          </a:xfr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Педагогические методы и задачи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467544" y="2132856"/>
            <a:ext cx="4038600" cy="4248472"/>
          </a:xfrm>
          <a:prstGeom prst="ellipse">
            <a:avLst/>
          </a:prstGeo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47500" lnSpcReduction="20000"/>
          </a:bodyPr>
          <a:lstStyle/>
          <a:p>
            <a:r>
              <a:rPr lang="ru-RU" sz="2900" dirty="0" smtClean="0"/>
              <a:t>знакомство с каждой семьей (беседы, анкеты, тестирование)</a:t>
            </a:r>
          </a:p>
          <a:p>
            <a:r>
              <a:rPr lang="ru-RU" sz="2900" dirty="0" smtClean="0"/>
              <a:t> установление контакта с родителями (доброжелательный разговор).</a:t>
            </a:r>
          </a:p>
          <a:p>
            <a:r>
              <a:rPr lang="ru-RU" sz="2900" dirty="0" smtClean="0"/>
              <a:t> выявление структуры семьи и ее психологический климат (сбор информации, наблюдение за взаимоотношениями родителей и детей во время приема и ухода детей).</a:t>
            </a:r>
          </a:p>
          <a:p>
            <a:endParaRPr lang="ru-RU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572000" y="1988840"/>
            <a:ext cx="4038600" cy="4434840"/>
          </a:xfrm>
          <a:prstGeom prst="ellipse">
            <a:avLst/>
          </a:prstGeo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47500" lnSpcReduction="20000"/>
          </a:bodyPr>
          <a:lstStyle/>
          <a:p>
            <a:r>
              <a:rPr lang="ru-RU" sz="2900" dirty="0" smtClean="0"/>
              <a:t>изучить дифференцированный подход к взаимодействию с родителями;</a:t>
            </a:r>
          </a:p>
          <a:p>
            <a:r>
              <a:rPr lang="ru-RU" sz="2900" dirty="0" smtClean="0"/>
              <a:t>определить необходимость проведения взаимодействия с родителями дошкольников;</a:t>
            </a:r>
          </a:p>
          <a:p>
            <a:r>
              <a:rPr lang="ru-RU" sz="2900" dirty="0" smtClean="0"/>
              <a:t>выделить как традиционные, так и новые активные формы взаимодействия с родителями;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2384"/>
          </a:xfr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Трудности и решения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539552" y="1988840"/>
            <a:ext cx="4038600" cy="3597147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Трудности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dirty="0" smtClean="0"/>
              <a:t>Родителям будут непонятны мои методы и формы работы</a:t>
            </a:r>
          </a:p>
          <a:p>
            <a:r>
              <a:rPr lang="ru-RU" dirty="0" smtClean="0"/>
              <a:t>Отсутствия взаимопонимания и взаимодействия между дошкольным учреждением и семьёй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sz="half" idx="2"/>
          </p:nvPr>
        </p:nvSpPr>
        <p:spPr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Решения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dirty="0" smtClean="0"/>
              <a:t>Я подготовлю информационное письмо для родителей, используя направление наглядно-информационное(через родительские уголки, папки-передвижки и другое)</a:t>
            </a:r>
          </a:p>
          <a:p>
            <a:r>
              <a:rPr lang="ru-RU" dirty="0" smtClean="0"/>
              <a:t>Включение родителей в содержательную совместную деятельность с дошкольным учреждением: участие в организации развивающей среды и воспитательно-образовательного процесса, в осуществлении хозяйственной деятельности и т. д.</a:t>
            </a:r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nimBg="1"/>
      <p:bldP spid="1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26400"/>
          </a:xfr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Ресурсы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План-график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2800" b="1" dirty="0" smtClean="0"/>
              <a:t>Сентябрь </a:t>
            </a:r>
          </a:p>
          <a:p>
            <a:r>
              <a:rPr lang="ru-RU" sz="2800" dirty="0" smtClean="0"/>
              <a:t>Осмысление необходимости изменений в организации работы ДОУ с семьями воспитанников.</a:t>
            </a:r>
          </a:p>
          <a:p>
            <a:pPr>
              <a:buNone/>
            </a:pPr>
            <a:r>
              <a:rPr lang="ru-RU" sz="2800" b="1" dirty="0" smtClean="0"/>
              <a:t>Октябрь</a:t>
            </a:r>
          </a:p>
          <a:p>
            <a:r>
              <a:rPr lang="ru-RU" sz="2800" dirty="0" smtClean="0"/>
              <a:t>Деятельность с педагогами и </a:t>
            </a:r>
            <a:r>
              <a:rPr lang="ru-RU" sz="2800" dirty="0" smtClean="0"/>
              <a:t>родителями.</a:t>
            </a:r>
            <a:endParaRPr lang="ru-RU" sz="2800" dirty="0" smtClean="0"/>
          </a:p>
          <a:p>
            <a:pPr>
              <a:buNone/>
            </a:pPr>
            <a:r>
              <a:rPr lang="ru-RU" sz="2800" b="1" dirty="0" smtClean="0"/>
              <a:t>Ноябрь, декабрь</a:t>
            </a:r>
          </a:p>
          <a:p>
            <a:r>
              <a:rPr lang="ru-RU" sz="2800" dirty="0" smtClean="0"/>
              <a:t>Опрос, анкетирование родителей.</a:t>
            </a:r>
          </a:p>
          <a:p>
            <a:r>
              <a:rPr lang="ru-RU" sz="2800" dirty="0" smtClean="0"/>
              <a:t>Анализ эффективности проводимых мероприятий с </a:t>
            </a:r>
            <a:r>
              <a:rPr lang="ru-RU" sz="2800" dirty="0" smtClean="0"/>
              <a:t>педагогами.</a:t>
            </a:r>
            <a:endParaRPr lang="ru-RU" sz="2800" dirty="0" smtClean="0"/>
          </a:p>
          <a:p>
            <a:pPr>
              <a:buNone/>
            </a:pPr>
            <a:r>
              <a:rPr lang="ru-RU" sz="2800" b="1" dirty="0" smtClean="0"/>
              <a:t>Январь</a:t>
            </a:r>
          </a:p>
          <a:p>
            <a:r>
              <a:rPr lang="ru-RU" sz="2800" dirty="0" smtClean="0"/>
              <a:t> Методическая разработка предстоящих </a:t>
            </a:r>
            <a:r>
              <a:rPr lang="ru-RU" sz="2800" dirty="0" smtClean="0"/>
              <a:t>мероприятий.</a:t>
            </a:r>
            <a:endParaRPr lang="ru-RU" sz="2800" dirty="0" smtClean="0"/>
          </a:p>
          <a:p>
            <a:r>
              <a:rPr lang="ru-RU" sz="2800" dirty="0" smtClean="0"/>
              <a:t>Вовлечение родителей с создание развивающей среды на прогулочном </a:t>
            </a:r>
            <a:r>
              <a:rPr lang="ru-RU" sz="2800" dirty="0" smtClean="0"/>
              <a:t>участке.</a:t>
            </a:r>
            <a:endParaRPr lang="ru-RU" sz="2800" dirty="0" smtClean="0"/>
          </a:p>
          <a:p>
            <a:pPr>
              <a:buNone/>
            </a:pPr>
            <a:r>
              <a:rPr lang="ru-RU" sz="2800" b="1" dirty="0" smtClean="0"/>
              <a:t>Март</a:t>
            </a:r>
          </a:p>
          <a:p>
            <a:r>
              <a:rPr lang="ru-RU" sz="2800" dirty="0" smtClean="0"/>
              <a:t>Протоколы заседания проблемной группы, итоговый анализ работы за </a:t>
            </a:r>
            <a:r>
              <a:rPr lang="ru-RU" sz="2800" dirty="0" smtClean="0"/>
              <a:t>год.</a:t>
            </a:r>
            <a:endParaRPr lang="ru-RU" sz="2800" dirty="0" smtClean="0"/>
          </a:p>
          <a:p>
            <a:r>
              <a:rPr lang="ru-RU" sz="2800" dirty="0" smtClean="0"/>
              <a:t>Конспект мероприятия, информационные разработки взаимодействия </a:t>
            </a:r>
            <a:r>
              <a:rPr lang="ru-RU" sz="2800" smtClean="0"/>
              <a:t>с </a:t>
            </a:r>
            <a:r>
              <a:rPr lang="ru-RU" sz="2800" smtClean="0"/>
              <a:t>родителями.</a:t>
            </a:r>
            <a:endParaRPr lang="ru-RU" sz="28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</TotalTime>
  <Words>262</Words>
  <Application>Microsoft Office PowerPoint</Application>
  <PresentationFormat>Экран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План действий по реализации взаимодействия с родителями в ДОУ</vt:lpstr>
      <vt:lpstr>Дальняя цель</vt:lpstr>
      <vt:lpstr>Ближние цели</vt:lpstr>
      <vt:lpstr>Педагогические методы и задачи</vt:lpstr>
      <vt:lpstr>Трудности и решения</vt:lpstr>
      <vt:lpstr>Ресурсы </vt:lpstr>
      <vt:lpstr>План-график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с родителями в доу</dc:title>
  <dc:creator>Татьяна</dc:creator>
  <cp:lastModifiedBy>student</cp:lastModifiedBy>
  <cp:revision>21</cp:revision>
  <dcterms:created xsi:type="dcterms:W3CDTF">2015-06-08T18:45:44Z</dcterms:created>
  <dcterms:modified xsi:type="dcterms:W3CDTF">2015-06-10T11:40:25Z</dcterms:modified>
</cp:coreProperties>
</file>